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16256000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9" d="100"/>
          <a:sy n="49" d="100"/>
        </p:scale>
        <p:origin x="28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339B1-C8F8-4D93-8A30-ADC8B8DEFED7}" type="datetimeFigureOut">
              <a:rPr lang="cs-CZ" smtClean="0"/>
              <a:t>19.06.2018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82956-1595-42F6-B95C-81BA3BB9E3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467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339B1-C8F8-4D93-8A30-ADC8B8DEFED7}" type="datetimeFigureOut">
              <a:rPr lang="cs-CZ" smtClean="0"/>
              <a:t>19.06.2018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82956-1595-42F6-B95C-81BA3BB9E3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6650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339B1-C8F8-4D93-8A30-ADC8B8DEFED7}" type="datetimeFigureOut">
              <a:rPr lang="cs-CZ" smtClean="0"/>
              <a:t>19.06.2018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82956-1595-42F6-B95C-81BA3BB9E3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5694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339B1-C8F8-4D93-8A30-ADC8B8DEFED7}" type="datetimeFigureOut">
              <a:rPr lang="cs-CZ" smtClean="0"/>
              <a:t>19.06.2018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82956-1595-42F6-B95C-81BA3BB9E3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0160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339B1-C8F8-4D93-8A30-ADC8B8DEFED7}" type="datetimeFigureOut">
              <a:rPr lang="cs-CZ" smtClean="0"/>
              <a:t>19.06.2018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82956-1595-42F6-B95C-81BA3BB9E3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2576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339B1-C8F8-4D93-8A30-ADC8B8DEFED7}" type="datetimeFigureOut">
              <a:rPr lang="cs-CZ" smtClean="0"/>
              <a:t>19.06.2018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82956-1595-42F6-B95C-81BA3BB9E3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075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339B1-C8F8-4D93-8A30-ADC8B8DEFED7}" type="datetimeFigureOut">
              <a:rPr lang="cs-CZ" smtClean="0"/>
              <a:t>19.06.2018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82956-1595-42F6-B95C-81BA3BB9E3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2814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339B1-C8F8-4D93-8A30-ADC8B8DEFED7}" type="datetimeFigureOut">
              <a:rPr lang="cs-CZ" smtClean="0"/>
              <a:t>19.06.2018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82956-1595-42F6-B95C-81BA3BB9E3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8019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339B1-C8F8-4D93-8A30-ADC8B8DEFED7}" type="datetimeFigureOut">
              <a:rPr lang="cs-CZ" smtClean="0"/>
              <a:t>19.06.2018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82956-1595-42F6-B95C-81BA3BB9E3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8738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339B1-C8F8-4D93-8A30-ADC8B8DEFED7}" type="datetimeFigureOut">
              <a:rPr lang="cs-CZ" smtClean="0"/>
              <a:t>19.06.2018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82956-1595-42F6-B95C-81BA3BB9E3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5210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339B1-C8F8-4D93-8A30-ADC8B8DEFED7}" type="datetimeFigureOut">
              <a:rPr lang="cs-CZ" smtClean="0"/>
              <a:t>19.06.2018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82956-1595-42F6-B95C-81BA3BB9E3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1569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339B1-C8F8-4D93-8A30-ADC8B8DEFED7}" type="datetimeFigureOut">
              <a:rPr lang="cs-CZ" smtClean="0"/>
              <a:t>19.06.2018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82956-1595-42F6-B95C-81BA3BB9E3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9941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B1127E-1348-4A0B-8585-44D665DDBA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2140388"/>
          </a:xfrm>
          <a:noFill/>
        </p:spPr>
        <p:txBody>
          <a:bodyPr anchor="ctr">
            <a:normAutofit/>
          </a:bodyPr>
          <a:lstStyle/>
          <a:p>
            <a:r>
              <a:rPr lang="cs-CZ" sz="2900" b="1" dirty="0">
                <a:latin typeface="T3Font_0"/>
              </a:rPr>
              <a:t>Rozvoj vzdělávání na Náchodsku - MAP 2</a:t>
            </a:r>
            <a:br>
              <a:rPr lang="cs-CZ" sz="2900" b="1" dirty="0">
                <a:latin typeface="T3Font_0"/>
              </a:rPr>
            </a:br>
            <a:r>
              <a:rPr lang="cs-CZ" sz="2900" b="1" dirty="0">
                <a:latin typeface="T3Font_0"/>
              </a:rPr>
              <a:t>vás zve na workshop </a:t>
            </a:r>
            <a:br>
              <a:rPr lang="cs-CZ" sz="2900" b="1" dirty="0">
                <a:latin typeface="T3Font_0"/>
              </a:rPr>
            </a:br>
            <a:r>
              <a:rPr lang="cs-CZ" sz="2900" b="1" dirty="0">
                <a:latin typeface="T3Font_0"/>
              </a:rPr>
              <a:t>pro asistenty pedagoga a školní asistenty</a:t>
            </a:r>
            <a:br>
              <a:rPr lang="cs-CZ" sz="3000" dirty="0"/>
            </a:br>
            <a:endParaRPr lang="cs-CZ" sz="3000" b="1" dirty="0">
              <a:latin typeface="T3Font_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BF67A84-8F45-4371-9E38-D5EF1DDFD9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4226" y="5995266"/>
            <a:ext cx="11303541" cy="9574239"/>
          </a:xfrm>
          <a:solidFill>
            <a:schemeClr val="bg1"/>
          </a:solidFill>
        </p:spPr>
        <p:txBody>
          <a:bodyPr>
            <a:normAutofit/>
          </a:bodyPr>
          <a:lstStyle/>
          <a:p>
            <a:endParaRPr lang="cs-CZ" sz="1500" b="1" dirty="0">
              <a:latin typeface="T3Font_0"/>
            </a:endParaRPr>
          </a:p>
          <a:p>
            <a:r>
              <a:rPr lang="cs-CZ" sz="3000" b="1" dirty="0">
                <a:latin typeface="T3Font_0"/>
              </a:rPr>
              <a:t>KOMUNIKACE JE ZÁKLAD</a:t>
            </a:r>
          </a:p>
          <a:p>
            <a:pPr algn="l"/>
            <a:endParaRPr lang="cs-CZ" sz="1800" dirty="0">
              <a:latin typeface="T3Font_0"/>
            </a:endParaRPr>
          </a:p>
          <a:p>
            <a:pPr algn="l"/>
            <a:r>
              <a:rPr lang="cs-CZ" sz="2500" dirty="0">
                <a:latin typeface="T3Font_0"/>
              </a:rPr>
              <a:t>Místo konání:	</a:t>
            </a:r>
            <a:r>
              <a:rPr lang="cs-CZ" sz="2500" b="1" dirty="0">
                <a:latin typeface="T3Font_0"/>
              </a:rPr>
              <a:t>budova úřadu městyse Velké Poříčí, Náměstí 102</a:t>
            </a:r>
          </a:p>
          <a:p>
            <a:pPr algn="l"/>
            <a:r>
              <a:rPr lang="cs-CZ" sz="2500" dirty="0">
                <a:latin typeface="T3Font_0"/>
              </a:rPr>
              <a:t>Lektor: 		</a:t>
            </a:r>
            <a:r>
              <a:rPr lang="cs-CZ" sz="2500" b="1" dirty="0">
                <a:latin typeface="T3Font_0"/>
              </a:rPr>
              <a:t>Mgr. Martina Habrová - speciální pedagožka</a:t>
            </a:r>
          </a:p>
          <a:p>
            <a:pPr algn="l"/>
            <a:r>
              <a:rPr lang="cs-CZ" sz="2500" dirty="0">
                <a:latin typeface="T3Font_0"/>
              </a:rPr>
              <a:t>Určeno: 		</a:t>
            </a:r>
            <a:r>
              <a:rPr lang="cs-CZ" sz="2500" b="1" dirty="0">
                <a:latin typeface="T3Font_0"/>
              </a:rPr>
              <a:t>pro asistenty pedagoga a školní asistenty ZŠ a MŠ z Náchodska</a:t>
            </a:r>
          </a:p>
          <a:p>
            <a:pPr algn="l"/>
            <a:r>
              <a:rPr lang="cs-CZ" sz="2500" dirty="0">
                <a:latin typeface="T3Font_0"/>
              </a:rPr>
              <a:t>Cena: 		</a:t>
            </a:r>
            <a:r>
              <a:rPr lang="cs-CZ" sz="2500" b="1" dirty="0">
                <a:latin typeface="T3Font_0"/>
              </a:rPr>
              <a:t>zdarma</a:t>
            </a:r>
          </a:p>
          <a:p>
            <a:pPr algn="l"/>
            <a:endParaRPr lang="cs-CZ" sz="2500" dirty="0">
              <a:latin typeface="T3Font_0"/>
            </a:endParaRPr>
          </a:p>
          <a:p>
            <a:pPr algn="l"/>
            <a:endParaRPr lang="pl-PL" sz="2500" dirty="0">
              <a:latin typeface="T3Font_0"/>
            </a:endParaRPr>
          </a:p>
          <a:p>
            <a:pPr algn="l"/>
            <a:r>
              <a:rPr lang="pl-PL" sz="2500">
                <a:latin typeface="T3Font_0"/>
              </a:rPr>
              <a:t>Cílem worksopu je posílení </a:t>
            </a:r>
            <a:r>
              <a:rPr lang="pl-PL" sz="2500" dirty="0">
                <a:latin typeface="T3Font_0"/>
              </a:rPr>
              <a:t>oblasti komunikace, </a:t>
            </a:r>
            <a:r>
              <a:rPr lang="cs-CZ" sz="2500" dirty="0">
                <a:latin typeface="T3Font_0"/>
              </a:rPr>
              <a:t>jakožto každodenní součást práce asistenta.</a:t>
            </a:r>
          </a:p>
          <a:p>
            <a:pPr algn="l"/>
            <a:r>
              <a:rPr lang="cs-CZ" sz="2500" dirty="0">
                <a:latin typeface="T3Font_0"/>
              </a:rPr>
              <a:t>Hlavní témata:</a:t>
            </a:r>
          </a:p>
          <a:p>
            <a:pPr marL="342900" indent="-342900" algn="l">
              <a:buClr>
                <a:schemeClr val="accent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</a:pPr>
            <a:r>
              <a:rPr lang="pl-PL" sz="2500" dirty="0">
                <a:latin typeface="T3Font_0"/>
              </a:rPr>
              <a:t>Komunikace a spolupráce s třídním učitelem a </a:t>
            </a:r>
            <a:r>
              <a:rPr lang="cs-CZ" sz="2500" dirty="0">
                <a:latin typeface="T3Font_0"/>
              </a:rPr>
              <a:t>ostatními učiteli</a:t>
            </a:r>
          </a:p>
          <a:p>
            <a:pPr marL="342900" indent="-342900" algn="l">
              <a:buClr>
                <a:schemeClr val="accent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500" dirty="0">
                <a:latin typeface="T3Font_0"/>
              </a:rPr>
              <a:t>Komunikace s dítětem</a:t>
            </a:r>
          </a:p>
          <a:p>
            <a:pPr marL="342900" indent="-342900" algn="l">
              <a:buClr>
                <a:schemeClr val="accent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500" dirty="0">
                <a:latin typeface="T3Font_0"/>
              </a:rPr>
              <a:t>Komunikace s rodinou žáka/ zákonnými zástupci</a:t>
            </a:r>
          </a:p>
          <a:p>
            <a:pPr marL="342900" indent="-342900" algn="l">
              <a:buClr>
                <a:schemeClr val="accent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500" dirty="0">
                <a:latin typeface="T3Font_0"/>
              </a:rPr>
              <a:t>Společné sdílení příkladů dobré praxe</a:t>
            </a:r>
          </a:p>
          <a:p>
            <a:pPr algn="l"/>
            <a:endParaRPr lang="pl-PL" sz="2500" b="1" dirty="0">
              <a:latin typeface="T3Font_0"/>
            </a:endParaRPr>
          </a:p>
          <a:p>
            <a:pPr algn="l"/>
            <a:endParaRPr lang="cs-CZ" sz="2500" dirty="0">
              <a:latin typeface="T3Font_0"/>
            </a:endParaRPr>
          </a:p>
          <a:p>
            <a:pPr algn="l"/>
            <a:endParaRPr lang="cs-CZ" sz="2500" dirty="0">
              <a:latin typeface="T3Font_0"/>
            </a:endParaRPr>
          </a:p>
          <a:p>
            <a:pPr algn="l"/>
            <a:endParaRPr lang="cs-CZ" sz="2500" dirty="0">
              <a:latin typeface="T3Font_0"/>
            </a:endParaRP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2DD9EA-AF4E-4CA2-803F-E6B7E77C22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2013" y="14367279"/>
            <a:ext cx="8507968" cy="1846276"/>
          </a:xfrm>
          <a:prstGeom prst="rect">
            <a:avLst/>
          </a:prstGeom>
        </p:spPr>
      </p:pic>
      <p:sp>
        <p:nvSpPr>
          <p:cNvPr id="11" name="Obdélník 10">
            <a:extLst>
              <a:ext uri="{FF2B5EF4-FFF2-40B4-BE49-F238E27FC236}">
                <a16:creationId xmlns:a16="http://schemas.microsoft.com/office/drawing/2014/main" id="{A251F415-46AD-465B-A358-03FE4BF094BB}"/>
              </a:ext>
            </a:extLst>
          </p:cNvPr>
          <p:cNvSpPr/>
          <p:nvPr/>
        </p:nvSpPr>
        <p:spPr>
          <a:xfrm>
            <a:off x="1" y="13757497"/>
            <a:ext cx="12191999" cy="6097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500" b="1" dirty="0">
                <a:latin typeface="T3Font_0"/>
              </a:rPr>
              <a:t>      </a:t>
            </a:r>
            <a:r>
              <a:rPr lang="pl-PL" sz="2400" b="1" dirty="0">
                <a:latin typeface="T3Font_0"/>
              </a:rPr>
              <a:t>Přihlášení do 19. června 2018 na </a:t>
            </a:r>
            <a:r>
              <a:rPr lang="cs-CZ" sz="2400" b="1" dirty="0" err="1">
                <a:latin typeface="T3Font_0"/>
              </a:rPr>
              <a:t>hubackova</a:t>
            </a:r>
            <a:r>
              <a:rPr lang="de-DE" sz="2400" b="1" dirty="0">
                <a:latin typeface="T3Font_0"/>
              </a:rPr>
              <a:t>.map@gmail.com, tel.</a:t>
            </a:r>
            <a:r>
              <a:rPr lang="cs-CZ" sz="2400" b="1" dirty="0">
                <a:latin typeface="T3Font_0"/>
              </a:rPr>
              <a:t> 776 </a:t>
            </a:r>
            <a:r>
              <a:rPr lang="cs-CZ" sz="2400" b="1">
                <a:latin typeface="T3Font_0"/>
              </a:rPr>
              <a:t>411 622</a:t>
            </a:r>
            <a:endParaRPr lang="cs-CZ" sz="2400" b="1" dirty="0">
              <a:latin typeface="T3Font_0"/>
            </a:endParaRP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DA188753-BD55-4D3E-8731-277D036A3830}"/>
              </a:ext>
            </a:extLst>
          </p:cNvPr>
          <p:cNvSpPr txBox="1">
            <a:spLocks/>
          </p:cNvSpPr>
          <p:nvPr/>
        </p:nvSpPr>
        <p:spPr>
          <a:xfrm>
            <a:off x="2" y="9342161"/>
            <a:ext cx="12191998" cy="61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121917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cs-CZ" sz="2500" dirty="0">
                <a:latin typeface="T3Font_0"/>
              </a:rPr>
              <a:t>      </a:t>
            </a:r>
            <a:r>
              <a:rPr lang="cs-CZ" sz="2500" b="1" dirty="0">
                <a:latin typeface="T3Font_0"/>
              </a:rPr>
              <a:t>Termín: </a:t>
            </a:r>
            <a:r>
              <a:rPr lang="cs-CZ" sz="2500" dirty="0">
                <a:latin typeface="T3Font_0"/>
              </a:rPr>
              <a:t>	       </a:t>
            </a:r>
            <a:r>
              <a:rPr lang="cs-CZ" sz="2500" b="1" dirty="0">
                <a:latin typeface="T3Font_0"/>
              </a:rPr>
              <a:t>22. červen 2018 od 9.00 – 11.00 a znovu od 13.00 – 15.00</a:t>
            </a:r>
          </a:p>
        </p:txBody>
      </p:sp>
      <p:pic>
        <p:nvPicPr>
          <p:cNvPr id="14" name="image01.jpg">
            <a:extLst>
              <a:ext uri="{FF2B5EF4-FFF2-40B4-BE49-F238E27FC236}">
                <a16:creationId xmlns:a16="http://schemas.microsoft.com/office/drawing/2014/main" id="{A4301536-828F-472A-B61C-41FAE03B2C0A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9814193" y="394666"/>
            <a:ext cx="1677416" cy="846851"/>
          </a:xfrm>
          <a:prstGeom prst="rect">
            <a:avLst/>
          </a:prstGeom>
          <a:ln/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925E9D8B-4524-4688-8940-AA416303E5D2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391" y="281557"/>
            <a:ext cx="1361873" cy="1073070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C923A7B4-01EF-42A7-9933-4F9C4F146DED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626" b="8512"/>
          <a:stretch/>
        </p:blipFill>
        <p:spPr>
          <a:xfrm>
            <a:off x="-3" y="1571661"/>
            <a:ext cx="12192000" cy="4634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40446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261</TotalTime>
  <Words>37</Words>
  <Application>Microsoft Office PowerPoint</Application>
  <PresentationFormat>Vlastní</PresentationFormat>
  <Paragraphs>20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T3Font_0</vt:lpstr>
      <vt:lpstr>Motiv Office</vt:lpstr>
      <vt:lpstr>Rozvoj vzdělávání na Náchodsku - MAP 2 vás zve na workshop  pro asistenty pedagoga a školní asistenty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Rozvoj vzdělávání na Náchodsku - MAP 2</dc:title>
  <dc:creator>Anna Hubáčková</dc:creator>
  <cp:lastModifiedBy>Anna Hubáčková</cp:lastModifiedBy>
  <cp:revision>25</cp:revision>
  <cp:lastPrinted>2018-06-06T08:33:06Z</cp:lastPrinted>
  <dcterms:created xsi:type="dcterms:W3CDTF">2018-06-05T12:07:36Z</dcterms:created>
  <dcterms:modified xsi:type="dcterms:W3CDTF">2018-06-19T16:02:08Z</dcterms:modified>
</cp:coreProperties>
</file>